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sldIdLst>
    <p:sldId id="256" r:id="rId5"/>
    <p:sldId id="259" r:id="rId6"/>
    <p:sldId id="258" r:id="rId7"/>
    <p:sldId id="260" r:id="rId8"/>
    <p:sldId id="261" r:id="rId9"/>
    <p:sldId id="262" r:id="rId10"/>
    <p:sldId id="263" r:id="rId11"/>
    <p:sldId id="275" r:id="rId12"/>
    <p:sldId id="265" r:id="rId13"/>
    <p:sldId id="274" r:id="rId14"/>
    <p:sldId id="266" r:id="rId15"/>
    <p:sldId id="276" r:id="rId16"/>
    <p:sldId id="267" r:id="rId17"/>
    <p:sldId id="277" r:id="rId18"/>
    <p:sldId id="268" r:id="rId19"/>
    <p:sldId id="278" r:id="rId20"/>
    <p:sldId id="269" r:id="rId21"/>
    <p:sldId id="279" r:id="rId22"/>
    <p:sldId id="270" r:id="rId23"/>
    <p:sldId id="280" r:id="rId24"/>
    <p:sldId id="271" r:id="rId25"/>
    <p:sldId id="281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>
        <p:scale>
          <a:sx n="75" d="100"/>
          <a:sy n="75" d="100"/>
        </p:scale>
        <p:origin x="105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5482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95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31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92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281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55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721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7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8533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2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827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10F655C-A177-43F8-85F1-4881FE3F4C0F}" type="datetimeFigureOut">
              <a:rPr lang="it-IT" smtClean="0"/>
              <a:t>21/06/2025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91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BDCA897-B509-22E9-C06F-9CF8F95F0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2679544"/>
            <a:ext cx="9418320" cy="1097632"/>
          </a:xfrm>
        </p:spPr>
        <p:txBody>
          <a:bodyPr/>
          <a:lstStyle/>
          <a:p>
            <a:pPr algn="ctr"/>
            <a:r>
              <a:rPr lang="it-IT" dirty="0" err="1"/>
              <a:t>Kickify</a:t>
            </a:r>
            <a:endParaRPr lang="it-IT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80AB0DF9-F166-3D5A-BF22-C9092F19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925237"/>
            <a:ext cx="9418320" cy="393544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dirty="0"/>
              <a:t>Giacomo Pierbattista, Martin Tomassi</a:t>
            </a:r>
          </a:p>
        </p:txBody>
      </p:sp>
    </p:spTree>
    <p:extLst>
      <p:ext uri="{BB962C8B-B14F-4D97-AF65-F5344CB8AC3E}">
        <p14:creationId xmlns:p14="http://schemas.microsoft.com/office/powerpoint/2010/main" val="308245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DF8B-A1B6-09BD-4DA7-758243F6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CFABE6F-A5BC-CCCC-7F2A-A33D01C8E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D89BB70-4F9E-F7B1-5F14-A06EA2F1B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72AFC3B-3FA9-D0D7-9065-B6BE637F0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  <p:pic>
        <p:nvPicPr>
          <p:cNvPr id="3" name="Immagine 2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29799318-EAA5-2D30-CFA2-854BC97E6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C03EB92-BC67-D94A-4904-E77DFA9D5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1AC94-B1A6-2705-5E36-271F3AAC3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EF03C808-FF99-AAEE-D567-9FFFAB29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6E19A005-5AF0-6A73-967C-9B8B8852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19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2A2F4FE-08BE-0D64-B5F3-21386FC4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95" y="1015999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40F50AC-9684-ABAF-4840-D896B6826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2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81DB-FB5A-607F-3363-4946C9EE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F2E21713-5C29-5CB3-6B4C-4F1CEFAF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6971BE5A-3C2B-1E2C-D86B-E739E16B4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19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3580E52-AD15-F137-A3D0-7C71D3989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95" y="1015999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4ACDD2CC-7351-3A05-AEE6-DA74F74A8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015999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F7E66376-6088-9C73-2116-24ABEBF56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80" y="1015998"/>
            <a:ext cx="2486822" cy="5384799"/>
          </a:xfrm>
          <a:prstGeom prst="rect">
            <a:avLst/>
          </a:prstGeom>
        </p:spPr>
      </p:pic>
      <p:pic>
        <p:nvPicPr>
          <p:cNvPr id="7" name="Immagine 6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8ED51F8D-BE18-ABA4-7CE2-D5516FE0B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34" y="1015998"/>
            <a:ext cx="2486823" cy="5384799"/>
          </a:xfrm>
          <a:prstGeom prst="rect">
            <a:avLst/>
          </a:prstGeom>
        </p:spPr>
      </p:pic>
      <p:pic>
        <p:nvPicPr>
          <p:cNvPr id="11" name="Immagine 10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26DC55C-34F6-1AB8-D7D8-E267EC105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18" y="1015998"/>
            <a:ext cx="2486822" cy="53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A0702-7569-60D9-5AA7-609D16B46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CFA8F6BD-2B3B-3561-6FCE-93C1E05B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aeromobile&#10;&#10;Il contenuto generato dall'IA potrebbe non essere corretto.">
            <a:extLst>
              <a:ext uri="{FF2B5EF4-FFF2-40B4-BE49-F238E27FC236}">
                <a16:creationId xmlns:a16="http://schemas.microsoft.com/office/drawing/2014/main" id="{A940B1FA-212B-EA9A-66F2-1F29F7FF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71" y="844060"/>
            <a:ext cx="1821483" cy="5556737"/>
          </a:xfrm>
          <a:prstGeom prst="rect">
            <a:avLst/>
          </a:prstGeom>
        </p:spPr>
      </p:pic>
      <p:pic>
        <p:nvPicPr>
          <p:cNvPr id="7" name="Immagine 6" descr="Immagine che contiene testo, schermata, calzature&#10;&#10;Il contenuto generato dall'IA potrebbe non essere corretto.">
            <a:extLst>
              <a:ext uri="{FF2B5EF4-FFF2-40B4-BE49-F238E27FC236}">
                <a16:creationId xmlns:a16="http://schemas.microsoft.com/office/drawing/2014/main" id="{092500A9-00AD-5DB7-0DC8-02E83486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162147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cibo&#10;&#10;Il contenuto generato dall'IA potrebbe non essere corretto.">
            <a:extLst>
              <a:ext uri="{FF2B5EF4-FFF2-40B4-BE49-F238E27FC236}">
                <a16:creationId xmlns:a16="http://schemas.microsoft.com/office/drawing/2014/main" id="{45220865-4AD3-BD8B-810A-2F1A187A5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44" y="844061"/>
            <a:ext cx="2111222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7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1B1C-00D1-65D6-241F-E892174A7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C67FF32-FA57-C265-1E10-221B7DA46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aeromobile&#10;&#10;Il contenuto generato dall'IA potrebbe non essere corretto.">
            <a:extLst>
              <a:ext uri="{FF2B5EF4-FFF2-40B4-BE49-F238E27FC236}">
                <a16:creationId xmlns:a16="http://schemas.microsoft.com/office/drawing/2014/main" id="{C307BEDD-37A6-4288-A9B5-A5A4EFD48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71" y="844060"/>
            <a:ext cx="1821483" cy="5556737"/>
          </a:xfrm>
          <a:prstGeom prst="rect">
            <a:avLst/>
          </a:prstGeom>
        </p:spPr>
      </p:pic>
      <p:pic>
        <p:nvPicPr>
          <p:cNvPr id="7" name="Immagine 6" descr="Immagine che contiene testo, schermata, calzature&#10;&#10;Il contenuto generato dall'IA potrebbe non essere corretto.">
            <a:extLst>
              <a:ext uri="{FF2B5EF4-FFF2-40B4-BE49-F238E27FC236}">
                <a16:creationId xmlns:a16="http://schemas.microsoft.com/office/drawing/2014/main" id="{08B6C64E-6F54-7D36-F2DF-F3F056B75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162147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cibo&#10;&#10;Il contenuto generato dall'IA potrebbe non essere corretto.">
            <a:extLst>
              <a:ext uri="{FF2B5EF4-FFF2-40B4-BE49-F238E27FC236}">
                <a16:creationId xmlns:a16="http://schemas.microsoft.com/office/drawing/2014/main" id="{BE1598A5-331D-4864-C862-B9E61C357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44" y="844061"/>
            <a:ext cx="2111222" cy="5556737"/>
          </a:xfrm>
          <a:prstGeom prst="rect">
            <a:avLst/>
          </a:prstGeom>
        </p:spPr>
      </p:pic>
      <p:pic>
        <p:nvPicPr>
          <p:cNvPr id="3" name="Immagine 2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922E79B4-DA82-DA39-A7AD-6B8AC915A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26" y="844060"/>
            <a:ext cx="1821483" cy="5556737"/>
          </a:xfrm>
          <a:prstGeom prst="rect">
            <a:avLst/>
          </a:prstGeom>
        </p:spPr>
      </p:pic>
      <p:pic>
        <p:nvPicPr>
          <p:cNvPr id="6" name="Immagine 5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6A245F27-C9FE-4989-C46F-B7A6BBB25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02" y="1162147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2CAAAB8-85F3-7CD6-9106-98B46BD84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89" y="844060"/>
            <a:ext cx="2111222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3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0658-111C-5778-B123-2552C678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822232-AC34-4E56-4599-4E751471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EFD0134-1022-EEC4-50A2-559BA92F8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ellulare, gadget&#10;&#10;Il contenuto generato dall'IA potrebbe non essere corretto.">
            <a:extLst>
              <a:ext uri="{FF2B5EF4-FFF2-40B4-BE49-F238E27FC236}">
                <a16:creationId xmlns:a16="http://schemas.microsoft.com/office/drawing/2014/main" id="{7555D2B4-6F58-4C8E-752C-55E05F579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43" y="1248116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73971-25BF-7A5C-C509-2D955B26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A5135662-19B8-6B4B-1DA9-1B319E08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7FCDB93-AB0A-7323-4F08-46D6F0EFF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ellulare, gadget&#10;&#10;Il contenuto generato dall'IA potrebbe non essere corretto.">
            <a:extLst>
              <a:ext uri="{FF2B5EF4-FFF2-40B4-BE49-F238E27FC236}">
                <a16:creationId xmlns:a16="http://schemas.microsoft.com/office/drawing/2014/main" id="{22942CBC-AD6A-8E0F-3901-C203EDB5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43" y="1248116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3C7281E1-1CB2-D76A-8DCD-9F7EE540C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7" name="Immagine 6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C0BA6EF7-66C8-ACA1-EAE4-152B568BB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42" y="1248116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6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0F293-514C-D72E-DB5E-F1088DDB4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C30ABF-C797-58D9-1FEE-87DAECE6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A17A9FFD-9BA0-FEB0-AFB1-93405B5FE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5" y="1160560"/>
            <a:ext cx="2466931" cy="5341727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E7F09AF6-6723-020B-0C68-037A9A2B5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8"/>
          </a:xfrm>
          <a:prstGeom prst="rect">
            <a:avLst/>
          </a:prstGeom>
        </p:spPr>
      </p:pic>
      <p:pic>
        <p:nvPicPr>
          <p:cNvPr id="10" name="Immagine 9" descr="Immagine che contiene testo, aeromobile, schermata&#10;&#10;Il contenuto generato dall'IA potrebbe non essere corretto.">
            <a:extLst>
              <a:ext uri="{FF2B5EF4-FFF2-40B4-BE49-F238E27FC236}">
                <a16:creationId xmlns:a16="http://schemas.microsoft.com/office/drawing/2014/main" id="{930A0C9F-B853-3B70-64B5-06415D66F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92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F303-98B3-31A9-0FB8-C81203D1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4E95DE7-BBAB-8564-5F9C-3FF80A03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1AB48A10-7569-7D02-620D-2D034EE6E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5" y="1160560"/>
            <a:ext cx="2466931" cy="5341727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97EDD306-8A02-42C4-651B-32B386746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8"/>
          </a:xfrm>
          <a:prstGeom prst="rect">
            <a:avLst/>
          </a:prstGeom>
        </p:spPr>
      </p:pic>
      <p:pic>
        <p:nvPicPr>
          <p:cNvPr id="10" name="Immagine 9" descr="Immagine che contiene testo, aeromobile, schermata&#10;&#10;Il contenuto generato dall'IA potrebbe non essere corretto.">
            <a:extLst>
              <a:ext uri="{FF2B5EF4-FFF2-40B4-BE49-F238E27FC236}">
                <a16:creationId xmlns:a16="http://schemas.microsoft.com/office/drawing/2014/main" id="{1227F00D-14F7-31C8-E27A-879B52362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7"/>
          </a:xfrm>
          <a:prstGeom prst="rect">
            <a:avLst/>
          </a:prstGeom>
        </p:spPr>
      </p:pic>
      <p:pic>
        <p:nvPicPr>
          <p:cNvPr id="3" name="Immagine 2" descr="Immagine che contiene testo, schermata, multimediale, Cellulare&#10;&#10;Il contenuto generato dall'IA potrebbe non essere corretto.">
            <a:extLst>
              <a:ext uri="{FF2B5EF4-FFF2-40B4-BE49-F238E27FC236}">
                <a16:creationId xmlns:a16="http://schemas.microsoft.com/office/drawing/2014/main" id="{EDDA5548-74C1-63B8-46A8-347EA1990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4" y="1160560"/>
            <a:ext cx="2466931" cy="5341727"/>
          </a:xfrm>
          <a:prstGeom prst="rect">
            <a:avLst/>
          </a:prstGeom>
        </p:spPr>
      </p:pic>
      <p:pic>
        <p:nvPicPr>
          <p:cNvPr id="6" name="Immagine 5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0A178321-73AD-70AB-90A7-EDE84FC35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7"/>
          </a:xfrm>
          <a:prstGeom prst="rect">
            <a:avLst/>
          </a:prstGeom>
        </p:spPr>
      </p:pic>
      <p:pic>
        <p:nvPicPr>
          <p:cNvPr id="11" name="Immagine 10" descr="Immagine che contiene testo, schermata, aeromobile, veicolo&#10;&#10;Il contenuto generato dall'IA potrebbe non essere corretto.">
            <a:extLst>
              <a:ext uri="{FF2B5EF4-FFF2-40B4-BE49-F238E27FC236}">
                <a16:creationId xmlns:a16="http://schemas.microsoft.com/office/drawing/2014/main" id="{CF21C383-C998-FF8A-92B9-CA7CF4758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8A151-CB7A-D975-E491-04457D10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BFC43CAA-B4A9-3811-3091-F324293A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elettronica, schermata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1B9DE8BA-2F82-B63E-73AD-B77C27226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24" y="877860"/>
            <a:ext cx="2657815" cy="5755055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E0A5452-0FDA-4FC9-880E-4AA83079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63" y="844062"/>
            <a:ext cx="2083152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4AA97-A7D8-A8AE-A902-CA990AA60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95598B4B-37A4-003C-520A-D1E24A35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BF6D3295-CC1E-D823-530F-F0CA2A6B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1012874"/>
            <a:ext cx="10841969" cy="5620042"/>
          </a:xfrm>
        </p:spPr>
        <p:txBody>
          <a:bodyPr>
            <a:normAutofit/>
          </a:bodyPr>
          <a:lstStyle/>
          <a:p>
            <a:pPr fontAlgn="base"/>
            <a:r>
              <a:rPr lang="it-IT" b="1" dirty="0"/>
              <a:t>Autenticazione Utente:</a:t>
            </a:r>
            <a:endParaRPr lang="it-IT" dirty="0"/>
          </a:p>
          <a:p>
            <a:pPr lvl="1" fontAlgn="base"/>
            <a:r>
              <a:rPr lang="it-IT" dirty="0"/>
              <a:t>Supporto completo per il </a:t>
            </a:r>
            <a:r>
              <a:rPr lang="it-IT" b="1" dirty="0"/>
              <a:t>Login</a:t>
            </a:r>
            <a:r>
              <a:rPr lang="it-IT" dirty="0"/>
              <a:t> e la </a:t>
            </a:r>
            <a:r>
              <a:rPr lang="it-IT" b="1" dirty="0"/>
              <a:t>Registrazione</a:t>
            </a:r>
            <a:r>
              <a:rPr lang="it-IT" dirty="0"/>
              <a:t> di nuovi account.</a:t>
            </a:r>
          </a:p>
          <a:p>
            <a:pPr lvl="1" fontAlgn="base"/>
            <a:r>
              <a:rPr lang="it-IT" dirty="0"/>
              <a:t>Integrazione con </a:t>
            </a:r>
            <a:r>
              <a:rPr lang="it-IT" b="1" dirty="0"/>
              <a:t>provider esterni </a:t>
            </a:r>
            <a:r>
              <a:rPr lang="it-IT" dirty="0"/>
              <a:t>come Google per un accesso facilitato.</a:t>
            </a:r>
          </a:p>
          <a:p>
            <a:pPr lvl="1" fontAlgn="base"/>
            <a:r>
              <a:rPr lang="it-IT" dirty="0"/>
              <a:t>Integrazione dell'</a:t>
            </a:r>
            <a:r>
              <a:rPr lang="it-IT" b="1" dirty="0"/>
              <a:t>autenticazione biometrica</a:t>
            </a:r>
            <a:r>
              <a:rPr lang="it-IT" dirty="0"/>
              <a:t> (impronta digitale o tramite </a:t>
            </a:r>
            <a:r>
              <a:rPr lang="it-IT" dirty="0" err="1"/>
              <a:t>FaceID</a:t>
            </a:r>
            <a:r>
              <a:rPr lang="it-IT" dirty="0"/>
              <a:t>) per un accesso rapido e sicuro.</a:t>
            </a:r>
          </a:p>
          <a:p>
            <a:pPr fontAlgn="base"/>
            <a:r>
              <a:rPr lang="it-IT" b="1" dirty="0"/>
              <a:t>Gestione del Profilo Utente:</a:t>
            </a:r>
            <a:endParaRPr lang="it-IT" dirty="0"/>
          </a:p>
          <a:p>
            <a:pPr lvl="1" fontAlgn="base"/>
            <a:r>
              <a:rPr lang="it-IT" dirty="0"/>
              <a:t>Pagina dedicata al </a:t>
            </a:r>
            <a:r>
              <a:rPr lang="it-IT" b="1" dirty="0"/>
              <a:t>profilo dell'utente</a:t>
            </a:r>
            <a:r>
              <a:rPr lang="it-IT" dirty="0"/>
              <a:t> per la visualizzazione e la gestione delle informazioni personali.</a:t>
            </a:r>
          </a:p>
          <a:p>
            <a:pPr fontAlgn="base"/>
            <a:r>
              <a:rPr lang="it-IT" b="1" dirty="0"/>
              <a:t>Utilizzo della Fotocamera:</a:t>
            </a:r>
            <a:endParaRPr lang="it-IT" dirty="0"/>
          </a:p>
          <a:p>
            <a:pPr lvl="1" fontAlgn="base"/>
            <a:r>
              <a:rPr lang="it-IT" dirty="0"/>
              <a:t>Implementazione attraverso </a:t>
            </a:r>
            <a:r>
              <a:rPr lang="it-IT" b="1" dirty="0" err="1"/>
              <a:t>CameraX</a:t>
            </a:r>
            <a:r>
              <a:rPr lang="it-IT" dirty="0"/>
              <a:t> per funzionalità avanzate legate alla fotocamera. L'uso della fotocamera è configurabile e non obbligatorio per l'avvio dell'app.</a:t>
            </a:r>
          </a:p>
          <a:p>
            <a:pPr lvl="1" fontAlgn="base"/>
            <a:r>
              <a:rPr lang="it-IT" dirty="0"/>
              <a:t>L’utente può selezionare una foto presente nella memoria interna come foto profilo, oppure scattare una foto all’interno dell’app con CameraX; la foto verrà salvata nella memoria interna nella cartella DCIM</a:t>
            </a:r>
          </a:p>
          <a:p>
            <a:pPr fontAlgn="base"/>
            <a:r>
              <a:rPr lang="it-IT" b="1" dirty="0"/>
              <a:t>Persistenza Dati:</a:t>
            </a:r>
            <a:endParaRPr lang="it-IT" dirty="0"/>
          </a:p>
          <a:p>
            <a:pPr lvl="1" fontAlgn="base"/>
            <a:r>
              <a:rPr lang="it-IT" b="1" dirty="0"/>
              <a:t>Database (Room):</a:t>
            </a:r>
            <a:r>
              <a:rPr lang="it-IT" dirty="0"/>
              <a:t> Persistenza strutturata dei dati tramite il database locale con </a:t>
            </a:r>
            <a:r>
              <a:rPr lang="it-IT" b="1" dirty="0"/>
              <a:t>Room</a:t>
            </a:r>
            <a:r>
              <a:rPr lang="it-IT" dirty="0"/>
              <a:t>.</a:t>
            </a:r>
          </a:p>
          <a:p>
            <a:pPr lvl="1" fontAlgn="base"/>
            <a:r>
              <a:rPr lang="it-IT" b="1" dirty="0"/>
              <a:t>Coppie Chiave-Valore (</a:t>
            </a:r>
            <a:r>
              <a:rPr lang="it-IT" b="1" dirty="0" err="1"/>
              <a:t>DataStore</a:t>
            </a:r>
            <a:r>
              <a:rPr lang="it-IT" b="1" dirty="0"/>
              <a:t>):</a:t>
            </a:r>
            <a:r>
              <a:rPr lang="it-IT" dirty="0"/>
              <a:t> Memorizzazione di preferenze e impostazioni dell'app tramite </a:t>
            </a:r>
            <a:r>
              <a:rPr lang="it-IT" b="1" dirty="0" err="1"/>
              <a:t>DataStore</a:t>
            </a:r>
            <a:r>
              <a:rPr lang="it-IT" b="1" dirty="0"/>
              <a:t> </a:t>
            </a:r>
            <a:r>
              <a:rPr lang="it-IT" b="1" dirty="0" err="1"/>
              <a:t>Preferences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54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0410-91F2-73AB-6E86-BFCBF601B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86BAD4ED-051B-314A-6AAE-9BEEAF84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elettronica, schermata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31C0A5BE-713E-52D4-933B-9A173FA98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24" y="877860"/>
            <a:ext cx="2657815" cy="575505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E4C60DF-6209-EBF4-1C9D-F64686EB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62" y="877861"/>
            <a:ext cx="2083152" cy="5755055"/>
          </a:xfrm>
          <a:prstGeom prst="rect">
            <a:avLst/>
          </a:prstGeom>
        </p:spPr>
      </p:pic>
      <p:pic>
        <p:nvPicPr>
          <p:cNvPr id="7" name="Immagine 6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95AAB3A0-7ABE-E420-12C9-78C39654D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24" y="844062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56D7751-7DB5-AA7C-B780-1758E1E05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96" y="844062"/>
            <a:ext cx="2070918" cy="57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9F813-446E-F42E-7660-8CFDE41F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9D3E8CB-7AEA-20D3-3F58-C07BD034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0661BB88-4821-454C-A60D-F7A5001EB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4AF4C47F-33FB-4402-BF6A-4F4EB397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07EDDF9F-5117-3D91-0EBF-EA26FB3F5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98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3FBD5-D9CF-C941-699A-AF5F23DC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070645F-7B78-4DFC-6F04-94397D99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C5D6BB49-BD80-9D70-F46B-D9B164FE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A33A0535-9D75-F43A-DA0E-FA1D84D72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557ADC82-56F3-EC91-D9A2-20E79AB71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FD7E994F-87B8-0E2A-29DD-91BAA0DEE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6" name="Immagine 5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7F599BC-8756-3E5B-BA2E-CDFA3910D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B6498529-84DE-AE04-D592-6351E3430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9265D-AF62-084B-F365-1AA602B0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E1801CC9-B268-B183-F3E9-E5C6818F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50501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01BCE-4888-8815-524F-C797F12E5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25798885-77E2-2383-9B83-167F2DB7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BCC1CB37-0EA4-0A4A-F0DE-26C0C35E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1012874"/>
            <a:ext cx="10841970" cy="5620042"/>
          </a:xfrm>
        </p:spPr>
        <p:txBody>
          <a:bodyPr>
            <a:noAutofit/>
          </a:bodyPr>
          <a:lstStyle/>
          <a:p>
            <a:pPr fontAlgn="base"/>
            <a:r>
              <a:rPr lang="it-IT" b="1" dirty="0"/>
              <a:t>Visualizzazione e Dettaglio degli Item:</a:t>
            </a:r>
            <a:endParaRPr lang="it-IT" dirty="0"/>
          </a:p>
          <a:p>
            <a:pPr lvl="1" fontAlgn="base"/>
            <a:r>
              <a:rPr lang="it-IT" b="1" dirty="0"/>
              <a:t>Lista di Item:</a:t>
            </a:r>
            <a:r>
              <a:rPr lang="it-IT" dirty="0"/>
              <a:t> Pagina dedicata alla visualizzazione di </a:t>
            </a:r>
            <a:r>
              <a:rPr lang="it-IT" b="1" dirty="0"/>
              <a:t>liste di prodotti</a:t>
            </a:r>
            <a:r>
              <a:rPr lang="it-IT" dirty="0"/>
              <a:t>.</a:t>
            </a:r>
          </a:p>
          <a:p>
            <a:pPr lvl="1" fontAlgn="base"/>
            <a:r>
              <a:rPr lang="it-IT" b="1" dirty="0"/>
              <a:t>Dettaglio Item Singolo:</a:t>
            </a:r>
            <a:r>
              <a:rPr lang="it-IT" dirty="0"/>
              <a:t> Pagina specifica per visualizzare i dettagli di un singolo prodotto</a:t>
            </a:r>
            <a:endParaRPr lang="it-IT" b="1" dirty="0"/>
          </a:p>
          <a:p>
            <a:pPr fontAlgn="base"/>
            <a:r>
              <a:rPr lang="it-IT" b="1" dirty="0"/>
              <a:t>Funzionalità di Ricerca/Filtri:</a:t>
            </a:r>
            <a:r>
              <a:rPr lang="it-IT" dirty="0"/>
              <a:t> </a:t>
            </a:r>
          </a:p>
          <a:p>
            <a:pPr lvl="1" fontAlgn="base"/>
            <a:r>
              <a:rPr lang="it-IT" dirty="0"/>
              <a:t>Include meccanismi per </a:t>
            </a:r>
            <a:r>
              <a:rPr lang="it-IT" b="1" dirty="0"/>
              <a:t>cercare e filtrare</a:t>
            </a:r>
            <a:r>
              <a:rPr lang="it-IT" dirty="0"/>
              <a:t> gli item nella lista.</a:t>
            </a:r>
          </a:p>
          <a:p>
            <a:pPr fontAlgn="base"/>
            <a:r>
              <a:rPr lang="it-IT" b="1" dirty="0"/>
              <a:t>Gestione Preferiti/Wishlist:</a:t>
            </a:r>
            <a:endParaRPr lang="it-IT" dirty="0"/>
          </a:p>
          <a:p>
            <a:pPr lvl="1" fontAlgn="base"/>
            <a:r>
              <a:rPr lang="it-IT" dirty="0"/>
              <a:t>Possibilità di </a:t>
            </a:r>
            <a:r>
              <a:rPr lang="it-IT" b="1" dirty="0"/>
              <a:t>aggiungere item ai preferiti</a:t>
            </a:r>
            <a:r>
              <a:rPr lang="it-IT" dirty="0"/>
              <a:t> e di visualizzarli in una </a:t>
            </a:r>
            <a:r>
              <a:rPr lang="it-IT" b="1" dirty="0"/>
              <a:t>Wishlist</a:t>
            </a:r>
            <a:r>
              <a:rPr lang="it-IT" dirty="0"/>
              <a:t>.</a:t>
            </a:r>
          </a:p>
          <a:p>
            <a:pPr fontAlgn="base"/>
            <a:r>
              <a:rPr lang="it-IT" b="1" dirty="0"/>
              <a:t>Impostazioni e Tema:</a:t>
            </a:r>
            <a:endParaRPr lang="it-IT" dirty="0"/>
          </a:p>
          <a:p>
            <a:pPr lvl="1" fontAlgn="base"/>
            <a:r>
              <a:rPr lang="it-IT" dirty="0"/>
              <a:t>Sezione </a:t>
            </a:r>
            <a:r>
              <a:rPr lang="it-IT" b="1" dirty="0"/>
              <a:t>Impostazioni</a:t>
            </a:r>
            <a:r>
              <a:rPr lang="it-IT" dirty="0"/>
              <a:t> con un'opzione per gestire il </a:t>
            </a:r>
            <a:r>
              <a:rPr lang="it-IT" b="1" dirty="0"/>
              <a:t>tema dell'applicazione</a:t>
            </a:r>
            <a:r>
              <a:rPr lang="it-IT" dirty="0"/>
              <a:t> (chiaro/scuro/automatico), persistente con </a:t>
            </a:r>
            <a:r>
              <a:rPr lang="it-IT" dirty="0" err="1"/>
              <a:t>DataStore</a:t>
            </a:r>
            <a:r>
              <a:rPr lang="it-IT" dirty="0"/>
              <a:t>.</a:t>
            </a:r>
          </a:p>
          <a:p>
            <a:pPr fontAlgn="base"/>
            <a:r>
              <a:rPr lang="it-IT" b="1" dirty="0"/>
              <a:t>Mappe:</a:t>
            </a:r>
            <a:endParaRPr lang="it-IT" dirty="0"/>
          </a:p>
          <a:p>
            <a:pPr lvl="1" fontAlgn="base"/>
            <a:r>
              <a:rPr lang="it-IT" dirty="0"/>
              <a:t>Integrazione di </a:t>
            </a:r>
            <a:r>
              <a:rPr lang="it-IT" b="1" dirty="0"/>
              <a:t>mappe</a:t>
            </a:r>
            <a:r>
              <a:rPr lang="it-IT" dirty="0"/>
              <a:t> tramite </a:t>
            </a:r>
            <a:r>
              <a:rPr lang="it-IT" b="1" dirty="0" err="1"/>
              <a:t>OpenStreetMap</a:t>
            </a:r>
            <a:r>
              <a:rPr lang="it-IT" dirty="0"/>
              <a:t> per il Tracking dell’ordine. </a:t>
            </a:r>
          </a:p>
          <a:p>
            <a:pPr fontAlgn="base"/>
            <a:r>
              <a:rPr lang="it-IT" b="1" dirty="0"/>
              <a:t>Gamification:</a:t>
            </a:r>
            <a:endParaRPr lang="it-IT" dirty="0"/>
          </a:p>
          <a:p>
            <a:pPr lvl="1"/>
            <a:r>
              <a:rPr lang="it-IT" dirty="0"/>
              <a:t>Implementazione di meccanismi di </a:t>
            </a:r>
            <a:r>
              <a:rPr lang="it-IT" b="1" dirty="0"/>
              <a:t>gamification</a:t>
            </a:r>
            <a:r>
              <a:rPr lang="it-IT" dirty="0"/>
              <a:t> tramite badge.</a:t>
            </a:r>
            <a:endParaRPr lang="it-IT" sz="4200" dirty="0"/>
          </a:p>
        </p:txBody>
      </p:sp>
    </p:spTree>
    <p:extLst>
      <p:ext uri="{BB962C8B-B14F-4D97-AF65-F5344CB8AC3E}">
        <p14:creationId xmlns:p14="http://schemas.microsoft.com/office/powerpoint/2010/main" val="22296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52E29-92F2-056E-58FE-AE9E38068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6937B97B-0C2B-915C-3D09-28E29223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8B189EE-BBA4-F503-0EEA-17D2B961A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1012874"/>
            <a:ext cx="10841970" cy="5620042"/>
          </a:xfrm>
        </p:spPr>
        <p:txBody>
          <a:bodyPr>
            <a:noAutofit/>
          </a:bodyPr>
          <a:lstStyle/>
          <a:p>
            <a:pPr fontAlgn="base"/>
            <a:r>
              <a:rPr lang="it-IT" b="1" dirty="0"/>
              <a:t>App multilingua</a:t>
            </a:r>
            <a:r>
              <a:rPr lang="it-IT" dirty="0"/>
              <a:t>: inglese è la lingua di default, sono disponibili le traduzioni in italiano e spagnolo.</a:t>
            </a:r>
            <a:endParaRPr lang="it-IT" b="1" dirty="0"/>
          </a:p>
          <a:p>
            <a:pPr fontAlgn="base"/>
            <a:r>
              <a:rPr lang="it-IT" b="1" dirty="0"/>
              <a:t>Interazione con App Esterne (</a:t>
            </a:r>
            <a:r>
              <a:rPr lang="it-IT" b="1" dirty="0" err="1"/>
              <a:t>Intents</a:t>
            </a:r>
            <a:r>
              <a:rPr lang="it-IT" b="1" dirty="0"/>
              <a:t>):</a:t>
            </a:r>
            <a:endParaRPr lang="it-IT" dirty="0"/>
          </a:p>
          <a:p>
            <a:pPr lvl="1" fontAlgn="base"/>
            <a:r>
              <a:rPr lang="it-IT" dirty="0"/>
              <a:t>Utilizzo di </a:t>
            </a:r>
            <a:r>
              <a:rPr lang="it-IT" b="1" dirty="0" err="1"/>
              <a:t>Intents</a:t>
            </a:r>
            <a:r>
              <a:rPr lang="it-IT" b="1" dirty="0"/>
              <a:t> per interagire con app di sistema</a:t>
            </a:r>
            <a:r>
              <a:rPr lang="it-IT" dirty="0"/>
              <a:t> o esterne, come l'apertura delle impostazioni wireless, le impostazioni di localizzazione e i dettagli delle applicazioni installate.</a:t>
            </a:r>
          </a:p>
          <a:p>
            <a:pPr fontAlgn="base"/>
            <a:r>
              <a:rPr lang="it-IT" b="1" dirty="0"/>
              <a:t>Richieste HTTP ad API Esterne:</a:t>
            </a:r>
            <a:r>
              <a:rPr lang="it-IT" dirty="0"/>
              <a:t> </a:t>
            </a:r>
          </a:p>
          <a:p>
            <a:pPr lvl="1" fontAlgn="base"/>
            <a:r>
              <a:rPr lang="it-IT" dirty="0"/>
              <a:t>Esecuzione di </a:t>
            </a:r>
            <a:r>
              <a:rPr lang="it-IT" b="1" dirty="0"/>
              <a:t>richieste HTTP ad API esterne</a:t>
            </a:r>
            <a:r>
              <a:rPr lang="it-IT" dirty="0"/>
              <a:t> per, ad esempio, recuperare i prodotti dal Database Remoto.</a:t>
            </a:r>
          </a:p>
          <a:p>
            <a:pPr fontAlgn="base"/>
            <a:r>
              <a:rPr lang="it-IT" b="1" dirty="0"/>
              <a:t>Lettura e Scrittura Dati su Storage:</a:t>
            </a:r>
            <a:endParaRPr lang="it-IT" dirty="0"/>
          </a:p>
          <a:p>
            <a:pPr lvl="1" fontAlgn="base"/>
            <a:r>
              <a:rPr lang="it-IT" dirty="0"/>
              <a:t>Gestione della </a:t>
            </a:r>
            <a:r>
              <a:rPr lang="it-IT" b="1" dirty="0"/>
              <a:t>lettura e scrittura di dati</a:t>
            </a:r>
            <a:r>
              <a:rPr lang="it-IT" dirty="0"/>
              <a:t> su storage, implicitamente coperta dalle funzionalità di persistenza con Room e </a:t>
            </a:r>
            <a:r>
              <a:rPr lang="it-IT" dirty="0" err="1"/>
              <a:t>DataStore</a:t>
            </a:r>
            <a:r>
              <a:rPr lang="it-IT" dirty="0"/>
              <a:t>.</a:t>
            </a:r>
          </a:p>
          <a:p>
            <a:pPr fontAlgn="base"/>
            <a:r>
              <a:rPr lang="it-IT" b="1" dirty="0"/>
              <a:t>Notifiche:</a:t>
            </a:r>
            <a:endParaRPr lang="it-IT" dirty="0"/>
          </a:p>
          <a:p>
            <a:pPr lvl="1"/>
            <a:r>
              <a:rPr lang="it-IT" dirty="0"/>
              <a:t>Implementazione di un sistema di </a:t>
            </a:r>
            <a:r>
              <a:rPr lang="it-IT" b="1" dirty="0"/>
              <a:t>notifiche </a:t>
            </a:r>
            <a:r>
              <a:rPr lang="it-IT" b="1" dirty="0" err="1"/>
              <a:t>push</a:t>
            </a:r>
            <a:r>
              <a:rPr lang="it-IT" dirty="0"/>
              <a:t> per informare gli utenti su eventi importanti, con relativo permesso.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315592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66AF-5C8F-7F46-C72E-66D644FE3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C0C23FA0-8670-6172-6ECF-88B91BA8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B61536D-9073-9F39-0C83-66E879F3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1012874"/>
            <a:ext cx="10841970" cy="5620042"/>
          </a:xfrm>
        </p:spPr>
        <p:txBody>
          <a:bodyPr>
            <a:noAutofit/>
          </a:bodyPr>
          <a:lstStyle/>
          <a:p>
            <a:pPr fontAlgn="base"/>
            <a:r>
              <a:rPr lang="it-IT" b="1" dirty="0" err="1"/>
              <a:t>Jetpack</a:t>
            </a:r>
            <a:r>
              <a:rPr lang="it-IT" b="1" dirty="0"/>
              <a:t> Compose</a:t>
            </a:r>
            <a:r>
              <a:rPr lang="it-IT" dirty="0"/>
              <a:t>: Framework UI dichiarativo per la costruzione dell'interfaccia utente nativa Android in </a:t>
            </a:r>
            <a:r>
              <a:rPr lang="it-IT" dirty="0" err="1"/>
              <a:t>Kotlin</a:t>
            </a:r>
            <a:r>
              <a:rPr lang="it-IT" dirty="0"/>
              <a:t>.</a:t>
            </a:r>
          </a:p>
          <a:p>
            <a:pPr fontAlgn="base"/>
            <a:r>
              <a:rPr lang="it-IT" b="1" dirty="0" err="1"/>
              <a:t>Material</a:t>
            </a:r>
            <a:r>
              <a:rPr lang="it-IT" b="1" dirty="0"/>
              <a:t> Design 3</a:t>
            </a:r>
            <a:r>
              <a:rPr lang="it-IT" dirty="0"/>
              <a:t>: Implementazione dei componenti e temi più recenti di </a:t>
            </a:r>
            <a:r>
              <a:rPr lang="it-IT" dirty="0" err="1"/>
              <a:t>Material</a:t>
            </a:r>
            <a:r>
              <a:rPr lang="it-IT" dirty="0"/>
              <a:t> Design per un'esperienza utente moderna e coerente.</a:t>
            </a:r>
          </a:p>
          <a:p>
            <a:pPr fontAlgn="base"/>
            <a:r>
              <a:rPr lang="it-IT" b="1" dirty="0" err="1"/>
              <a:t>Jetpack</a:t>
            </a:r>
            <a:r>
              <a:rPr lang="it-IT" b="1" dirty="0"/>
              <a:t> </a:t>
            </a:r>
            <a:r>
              <a:rPr lang="it-IT" b="1" dirty="0" err="1"/>
              <a:t>Navigation</a:t>
            </a:r>
            <a:r>
              <a:rPr lang="it-IT" b="1" dirty="0"/>
              <a:t> Compose</a:t>
            </a:r>
            <a:r>
              <a:rPr lang="it-IT" dirty="0"/>
              <a:t>: Gestione della navigazione tra le schermate dell'applicazione.</a:t>
            </a:r>
          </a:p>
          <a:p>
            <a:r>
              <a:rPr lang="it-IT" b="1" dirty="0" err="1"/>
              <a:t>Kotlin</a:t>
            </a:r>
            <a:r>
              <a:rPr lang="it-IT" b="1" dirty="0"/>
              <a:t> Coroutines</a:t>
            </a:r>
            <a:r>
              <a:rPr lang="it-IT" dirty="0"/>
              <a:t>: Per la gestione delle operazioni asincrone e concorrenti, migliorando la reattività dell'app.</a:t>
            </a:r>
          </a:p>
          <a:p>
            <a:pPr fontAlgn="base"/>
            <a:r>
              <a:rPr lang="it-IT" b="1" dirty="0" err="1"/>
              <a:t>Jetpack</a:t>
            </a:r>
            <a:r>
              <a:rPr lang="it-IT" b="1" dirty="0"/>
              <a:t> Room</a:t>
            </a:r>
            <a:r>
              <a:rPr lang="it-IT" dirty="0"/>
              <a:t>: Livello di astrazione sul database </a:t>
            </a:r>
            <a:r>
              <a:rPr lang="it-IT" dirty="0" err="1"/>
              <a:t>SQLite</a:t>
            </a:r>
            <a:r>
              <a:rPr lang="it-IT" dirty="0"/>
              <a:t> per una gestione efficiente e sicura dei dati locali.</a:t>
            </a:r>
          </a:p>
          <a:p>
            <a:pPr fontAlgn="base"/>
            <a:r>
              <a:rPr lang="it-IT" b="1" dirty="0" err="1"/>
              <a:t>Jetpack</a:t>
            </a:r>
            <a:r>
              <a:rPr lang="it-IT" b="1" dirty="0"/>
              <a:t> </a:t>
            </a:r>
            <a:r>
              <a:rPr lang="it-IT" b="1" dirty="0" err="1"/>
              <a:t>DataStore</a:t>
            </a:r>
            <a:r>
              <a:rPr lang="it-IT" dirty="0"/>
              <a:t>: Soluzione moderna per la persistenza di dati chiave-valore e tipi di dati complessi, sostituendo </a:t>
            </a:r>
            <a:r>
              <a:rPr lang="it-IT" dirty="0" err="1"/>
              <a:t>SharedPreferences</a:t>
            </a:r>
            <a:r>
              <a:rPr lang="it-IT" dirty="0"/>
              <a:t>.</a:t>
            </a:r>
          </a:p>
          <a:p>
            <a:r>
              <a:rPr lang="it-IT" b="1" dirty="0" err="1"/>
              <a:t>Koin</a:t>
            </a:r>
            <a:r>
              <a:rPr lang="it-IT" dirty="0"/>
              <a:t>: Framework per </a:t>
            </a:r>
            <a:r>
              <a:rPr lang="it-IT" dirty="0" err="1"/>
              <a:t>Dependency</a:t>
            </a:r>
            <a:r>
              <a:rPr lang="it-IT" dirty="0"/>
              <a:t> Injection, che facilita la modularità e la testabilità del codice.</a:t>
            </a:r>
          </a:p>
          <a:p>
            <a:r>
              <a:rPr lang="it-IT" b="1" dirty="0" err="1"/>
              <a:t>CameraX</a:t>
            </a:r>
            <a:r>
              <a:rPr lang="it-IT" dirty="0"/>
              <a:t>: Libreria </a:t>
            </a:r>
            <a:r>
              <a:rPr lang="it-IT" dirty="0" err="1"/>
              <a:t>Jetpack</a:t>
            </a:r>
            <a:r>
              <a:rPr lang="it-IT" dirty="0"/>
              <a:t> per semplificare lo sviluppo di app che interagiscono con la fotocamera del dispositivo.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220992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435E1-EFD1-F0B1-062A-4E994D47E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9C62220C-2AC3-A866-F2CB-663B7BB2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725A66C6-7C62-02D1-14B1-8B95E930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1012874"/>
            <a:ext cx="10841970" cy="5620042"/>
          </a:xfrm>
        </p:spPr>
        <p:txBody>
          <a:bodyPr>
            <a:noAutofit/>
          </a:bodyPr>
          <a:lstStyle/>
          <a:p>
            <a:pPr fontAlgn="base"/>
            <a:r>
              <a:rPr lang="it-IT" b="1" dirty="0" err="1"/>
              <a:t>Ktor</a:t>
            </a:r>
            <a:r>
              <a:rPr lang="it-IT" b="1" dirty="0"/>
              <a:t> Client</a:t>
            </a:r>
            <a:r>
              <a:rPr lang="it-IT" dirty="0"/>
              <a:t>: Client HTTP multi-piattaforma per la gestione delle richieste di rete verso API esterne.</a:t>
            </a:r>
          </a:p>
          <a:p>
            <a:pPr fontAlgn="base"/>
            <a:r>
              <a:rPr lang="it-IT" b="1" dirty="0" err="1"/>
              <a:t>Kotlinx</a:t>
            </a:r>
            <a:r>
              <a:rPr lang="it-IT" b="1" dirty="0"/>
              <a:t> </a:t>
            </a:r>
            <a:r>
              <a:rPr lang="it-IT" b="1" dirty="0" err="1"/>
              <a:t>Serialization</a:t>
            </a:r>
            <a:r>
              <a:rPr lang="it-IT" dirty="0"/>
              <a:t>: Libreria per la serializzazione/</a:t>
            </a:r>
            <a:r>
              <a:rPr lang="it-IT" dirty="0" err="1"/>
              <a:t>deserializzazione</a:t>
            </a:r>
            <a:r>
              <a:rPr lang="it-IT" dirty="0"/>
              <a:t> di oggetti </a:t>
            </a:r>
            <a:r>
              <a:rPr lang="it-IT" dirty="0" err="1"/>
              <a:t>Kotlin</a:t>
            </a:r>
            <a:r>
              <a:rPr lang="it-IT" dirty="0"/>
              <a:t> in formati come JSON.</a:t>
            </a:r>
          </a:p>
          <a:p>
            <a:pPr fontAlgn="base"/>
            <a:r>
              <a:rPr lang="it-IT" b="1" dirty="0"/>
              <a:t>Google Play Services Location</a:t>
            </a:r>
            <a:r>
              <a:rPr lang="it-IT" dirty="0"/>
              <a:t>: API per l'accesso preciso e efficiente alla posizione del dispositivo.</a:t>
            </a:r>
          </a:p>
          <a:p>
            <a:pPr fontAlgn="base"/>
            <a:r>
              <a:rPr lang="it-IT" b="1" dirty="0" err="1"/>
              <a:t>OSMdroid</a:t>
            </a:r>
            <a:r>
              <a:rPr lang="it-IT" dirty="0"/>
              <a:t>: Libreria per l'integrazione e la visualizzazione di mappe basate su Open Street </a:t>
            </a:r>
            <a:r>
              <a:rPr lang="it-IT" dirty="0" err="1"/>
              <a:t>Map</a:t>
            </a:r>
            <a:r>
              <a:rPr lang="it-IT" dirty="0"/>
              <a:t>.</a:t>
            </a:r>
          </a:p>
          <a:p>
            <a:r>
              <a:rPr lang="it-IT" b="1" dirty="0"/>
              <a:t>Coil</a:t>
            </a:r>
            <a:r>
              <a:rPr lang="it-IT" dirty="0"/>
              <a:t>: Libreria di caricamento immagini efficiente e leggera, ottimizzata per </a:t>
            </a:r>
            <a:r>
              <a:rPr lang="it-IT" dirty="0" err="1"/>
              <a:t>Jetpack</a:t>
            </a:r>
            <a:r>
              <a:rPr lang="it-IT" dirty="0"/>
              <a:t> Compose.</a:t>
            </a:r>
          </a:p>
          <a:p>
            <a:pPr fontAlgn="base"/>
            <a:r>
              <a:rPr lang="it-IT" b="1" dirty="0" err="1"/>
              <a:t>Firebase</a:t>
            </a:r>
            <a:r>
              <a:rPr lang="it-IT" b="1" dirty="0"/>
              <a:t> Authentication</a:t>
            </a:r>
            <a:r>
              <a:rPr lang="it-IT" dirty="0"/>
              <a:t>: Servizio </a:t>
            </a:r>
            <a:r>
              <a:rPr lang="it-IT" dirty="0" err="1"/>
              <a:t>backend</a:t>
            </a:r>
            <a:r>
              <a:rPr lang="it-IT" dirty="0"/>
              <a:t> per la gestione degli utenti, inclusi registrazione, login e autenticazione tramite email/password, Google, ecc.</a:t>
            </a:r>
          </a:p>
          <a:p>
            <a:pPr fontAlgn="base"/>
            <a:r>
              <a:rPr lang="it-IT" b="1" dirty="0"/>
              <a:t>Android </a:t>
            </a:r>
            <a:r>
              <a:rPr lang="it-IT" b="1" dirty="0" err="1"/>
              <a:t>Credential</a:t>
            </a:r>
            <a:r>
              <a:rPr lang="it-IT" b="1" dirty="0"/>
              <a:t> Manager (con Google Play Services </a:t>
            </a:r>
            <a:r>
              <a:rPr lang="it-IT" b="1" dirty="0" err="1"/>
              <a:t>Auth</a:t>
            </a:r>
            <a:r>
              <a:rPr lang="it-IT" b="1" dirty="0"/>
              <a:t>)</a:t>
            </a:r>
            <a:r>
              <a:rPr lang="it-IT" dirty="0"/>
              <a:t>: API per una gestione unificata e sicura delle credenziali utente, inclusi i login tramite Google.</a:t>
            </a:r>
          </a:p>
          <a:p>
            <a:r>
              <a:rPr lang="it-IT" b="1" dirty="0" err="1"/>
              <a:t>Jetpack</a:t>
            </a:r>
            <a:r>
              <a:rPr lang="it-IT" b="1" dirty="0"/>
              <a:t> </a:t>
            </a:r>
            <a:r>
              <a:rPr lang="it-IT" b="1" dirty="0" err="1"/>
              <a:t>Biometric</a:t>
            </a:r>
            <a:r>
              <a:rPr lang="it-IT" dirty="0"/>
              <a:t>: Integrazione dell'autenticazione biometrica (impronta digitale, riconoscimento facciale) per un accesso sicuro all'app.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240500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6DEE3-FF50-CC8B-71D3-9BFA8CC8F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03EA12-0EB5-79D8-78A4-AED5DAA9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calzature, scarpa da ginnastica, scarpa&#10;&#10;Il contenuto generato dall'IA potrebbe non essere corretto.">
            <a:extLst>
              <a:ext uri="{FF2B5EF4-FFF2-40B4-BE49-F238E27FC236}">
                <a16:creationId xmlns:a16="http://schemas.microsoft.com/office/drawing/2014/main" id="{DFCD7978-955E-0A12-5108-23F34D63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5" name="Immagine 4" descr="Immagine che contiene testo, calzature, schermata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949778C6-41C5-EB6C-194C-BDDC968F0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F516548-EDDF-8FD5-587B-3604996FE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0380E-6216-42B5-74C4-DA3AD7AE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91872B0-DE44-E3E0-A382-A547941B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calzature, scarpa da ginnastica, scarpa&#10;&#10;Il contenuto generato dall'IA potrebbe non essere corretto.">
            <a:extLst>
              <a:ext uri="{FF2B5EF4-FFF2-40B4-BE49-F238E27FC236}">
                <a16:creationId xmlns:a16="http://schemas.microsoft.com/office/drawing/2014/main" id="{85CE9374-88C6-2E8C-0057-ADC64522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5" name="Immagine 4" descr="Immagine che contiene testo, calzature, schermata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215EA607-9806-E3C1-67FE-D7AACC27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ADF3DE9-C018-E496-58C9-F137F760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08ECD0CA-AC3F-4D4B-14DE-4DF2CA110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7E1D107B-8C7F-01CE-24CD-E9BC65620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grafica, veicolo&#10;&#10;Il contenuto generato dall'IA potrebbe non essere corretto.">
            <a:extLst>
              <a:ext uri="{FF2B5EF4-FFF2-40B4-BE49-F238E27FC236}">
                <a16:creationId xmlns:a16="http://schemas.microsoft.com/office/drawing/2014/main" id="{BCE837F8-20C7-0B43-B060-B6C1618C0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61A61-6236-7FD8-072D-33FE0A6E7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371C8F9-63C1-B9EE-CE97-748795E0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6DF01CE-3161-4B3C-25A8-3D4B0E5D1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82BAED2-9EF8-A4B0-AB63-67159799F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7603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82AE6D8B5D841988B3659E993CE00" ma:contentTypeVersion="13" ma:contentTypeDescription="Create a new document." ma:contentTypeScope="" ma:versionID="f69b9a9ab9eec239e706b1806b553108">
  <xsd:schema xmlns:xsd="http://www.w3.org/2001/XMLSchema" xmlns:xs="http://www.w3.org/2001/XMLSchema" xmlns:p="http://schemas.microsoft.com/office/2006/metadata/properties" xmlns:ns3="7ad3a833-0b26-4e6c-9723-c963fb90c3a3" xmlns:ns4="aa3e82dc-60db-414d-b17b-5e5beecd6b2c" targetNamespace="http://schemas.microsoft.com/office/2006/metadata/properties" ma:root="true" ma:fieldsID="56720ed102ebe2d34858669a42b357c9" ns3:_="" ns4:_="">
    <xsd:import namespace="7ad3a833-0b26-4e6c-9723-c963fb90c3a3"/>
    <xsd:import namespace="aa3e82dc-60db-414d-b17b-5e5beecd6b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3a833-0b26-4e6c-9723-c963fb90c3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e82dc-60db-414d-b17b-5e5beecd6b2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ad3a833-0b26-4e6c-9723-c963fb90c3a3" xsi:nil="true"/>
  </documentManagement>
</p:properties>
</file>

<file path=customXml/itemProps1.xml><?xml version="1.0" encoding="utf-8"?>
<ds:datastoreItem xmlns:ds="http://schemas.openxmlformats.org/officeDocument/2006/customXml" ds:itemID="{CCAFAD43-0B76-43DE-A920-97626BCC79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d3a833-0b26-4e6c-9723-c963fb90c3a3"/>
    <ds:schemaRef ds:uri="aa3e82dc-60db-414d-b17b-5e5beecd6b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8AE507-6F5C-4B0B-8EE0-2B52F000D6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6CFDA9-A9D9-42A7-9E50-FB1D61822486}">
  <ds:schemaRefs>
    <ds:schemaRef ds:uri="http://schemas.microsoft.com/office/2006/documentManagement/types"/>
    <ds:schemaRef ds:uri="http://schemas.microsoft.com/office/2006/metadata/properties"/>
    <ds:schemaRef ds:uri="aa3e82dc-60db-414d-b17b-5e5beecd6b2c"/>
    <ds:schemaRef ds:uri="http://purl.org/dc/elements/1.1/"/>
    <ds:schemaRef ds:uri="http://purl.org/dc/dcmitype/"/>
    <ds:schemaRef ds:uri="http://schemas.openxmlformats.org/package/2006/metadata/core-properties"/>
    <ds:schemaRef ds:uri="7ad3a833-0b26-4e6c-9723-c963fb90c3a3"/>
    <ds:schemaRef ds:uri="http://www.w3.org/XML/1998/namespace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87</TotalTime>
  <Words>768</Words>
  <Application>Microsoft Office PowerPoint</Application>
  <PresentationFormat>Widescreen</PresentationFormat>
  <Paragraphs>74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Arial</vt:lpstr>
      <vt:lpstr>Century Schoolbook</vt:lpstr>
      <vt:lpstr>Wingdings 2</vt:lpstr>
      <vt:lpstr>Vista</vt:lpstr>
      <vt:lpstr>Kickify</vt:lpstr>
      <vt:lpstr>Funzionalità</vt:lpstr>
      <vt:lpstr>Funzionalità</vt:lpstr>
      <vt:lpstr>Funzionalità</vt:lpstr>
      <vt:lpstr>Tecnologie Utilizzate</vt:lpstr>
      <vt:lpstr>Tecnologie Utilizzate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Screenshot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Tomassi - martin.tomassi@studio.unibo.it</dc:creator>
  <cp:lastModifiedBy>Martin Tomassi - martin.tomassi@studio.unibo.it</cp:lastModifiedBy>
  <cp:revision>15</cp:revision>
  <dcterms:created xsi:type="dcterms:W3CDTF">2025-06-20T16:56:19Z</dcterms:created>
  <dcterms:modified xsi:type="dcterms:W3CDTF">2025-06-21T21:27:57Z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0x01010005582AE6D8B5D841988B3659E993CE00</vt:lpwstr>
  </property>
</Properties>
</file>